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24"/>
  </p:notesMasterIdLst>
  <p:handoutMasterIdLst>
    <p:handoutMasterId r:id="rId25"/>
  </p:handoutMasterIdLst>
  <p:sldIdLst>
    <p:sldId id="381" r:id="rId2"/>
    <p:sldId id="412" r:id="rId3"/>
    <p:sldId id="410" r:id="rId4"/>
    <p:sldId id="411" r:id="rId5"/>
    <p:sldId id="413" r:id="rId6"/>
    <p:sldId id="414" r:id="rId7"/>
    <p:sldId id="415" r:id="rId8"/>
    <p:sldId id="416" r:id="rId9"/>
    <p:sldId id="417" r:id="rId10"/>
    <p:sldId id="418" r:id="rId11"/>
    <p:sldId id="389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383" r:id="rId23"/>
  </p:sldIdLst>
  <p:sldSz cx="9144000" cy="5143500" type="screen16x9"/>
  <p:notesSz cx="6797675" cy="9928225"/>
  <p:defaultTextStyle>
    <a:defPPr>
      <a:defRPr lang="ru-RU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847">
          <p15:clr>
            <a:srgbClr val="A4A3A4"/>
          </p15:clr>
        </p15:guide>
        <p15:guide id="3" orient="horz" pos="1121">
          <p15:clr>
            <a:srgbClr val="A4A3A4"/>
          </p15:clr>
        </p15:guide>
        <p15:guide id="4" orient="horz" pos="1938">
          <p15:clr>
            <a:srgbClr val="A4A3A4"/>
          </p15:clr>
        </p15:guide>
        <p15:guide id="5" pos="1892">
          <p15:clr>
            <a:srgbClr val="A4A3A4"/>
          </p15:clr>
        </p15:guide>
        <p15:guide id="6" pos="5544">
          <p15:clr>
            <a:srgbClr val="A4A3A4"/>
          </p15:clr>
        </p15:guide>
        <p15:guide id="7" orient="horz" pos="1302">
          <p15:clr>
            <a:srgbClr val="A4A3A4"/>
          </p15:clr>
        </p15:guide>
        <p15:guide id="8" orient="horz" pos="1756">
          <p15:clr>
            <a:srgbClr val="A4A3A4"/>
          </p15:clr>
        </p15:guide>
        <p15:guide id="9" orient="horz" pos="48">
          <p15:clr>
            <a:srgbClr val="A4A3A4"/>
          </p15:clr>
        </p15:guide>
        <p15:guide id="10" orient="horz" pos="3026">
          <p15:clr>
            <a:srgbClr val="A4A3A4"/>
          </p15:clr>
        </p15:guide>
        <p15:guide id="11" pos="1156">
          <p15:clr>
            <a:srgbClr val="A4A3A4"/>
          </p15:clr>
        </p15:guide>
        <p15:guide id="12" pos="4332">
          <p15:clr>
            <a:srgbClr val="A4A3A4"/>
          </p15:clr>
        </p15:guide>
        <p15:guide id="13" pos="2472">
          <p15:clr>
            <a:srgbClr val="A4A3A4"/>
          </p15:clr>
        </p15:guide>
        <p15:guide id="14" pos="4014">
          <p15:clr>
            <a:srgbClr val="A4A3A4"/>
          </p15:clr>
        </p15:guide>
        <p15:guide id="15" orient="horz" pos="259">
          <p15:clr>
            <a:srgbClr val="A4A3A4"/>
          </p15:clr>
        </p15:guide>
        <p15:guide id="16" orient="horz" pos="2981">
          <p15:clr>
            <a:srgbClr val="A4A3A4"/>
          </p15:clr>
        </p15:guide>
        <p15:guide id="17" orient="horz" pos="2531">
          <p15:clr>
            <a:srgbClr val="A4A3A4"/>
          </p15:clr>
        </p15:guide>
        <p15:guide id="18" orient="horz" pos="1166">
          <p15:clr>
            <a:srgbClr val="A4A3A4"/>
          </p15:clr>
        </p15:guide>
        <p15:guide id="19" orient="horz" pos="713">
          <p15:clr>
            <a:srgbClr val="A4A3A4"/>
          </p15:clr>
        </p15:guide>
        <p15:guide id="20" orient="horz" pos="2073">
          <p15:clr>
            <a:srgbClr val="A4A3A4"/>
          </p15:clr>
        </p15:guide>
        <p15:guide id="21" pos="158">
          <p15:clr>
            <a:srgbClr val="A4A3A4"/>
          </p15:clr>
        </p15:guide>
        <p15:guide id="22" pos="5603">
          <p15:clr>
            <a:srgbClr val="A4A3A4"/>
          </p15:clr>
        </p15:guide>
        <p15:guide id="23" pos="612">
          <p15:clr>
            <a:srgbClr val="A4A3A4"/>
          </p15:clr>
        </p15:guide>
        <p15:guide id="24" pos="2880">
          <p15:clr>
            <a:srgbClr val="A4A3A4"/>
          </p15:clr>
        </p15:guide>
        <p15:guide id="25" pos="5148">
          <p15:clr>
            <a:srgbClr val="A4A3A4"/>
          </p15:clr>
        </p15:guide>
        <p15:guide id="26" pos="1066">
          <p15:clr>
            <a:srgbClr val="A4A3A4"/>
          </p15:clr>
        </p15:guide>
        <p15:guide id="27" pos="4694">
          <p15:clr>
            <a:srgbClr val="A4A3A4"/>
          </p15:clr>
        </p15:guide>
        <p15:guide id="28" pos="4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  <a:srgbClr val="9B86B6"/>
    <a:srgbClr val="00A6EB"/>
    <a:srgbClr val="00688B"/>
    <a:srgbClr val="3F8DE2"/>
    <a:srgbClr val="0094DE"/>
    <a:srgbClr val="02ACE8"/>
    <a:srgbClr val="FFFF99"/>
    <a:srgbClr val="4A81E4"/>
    <a:srgbClr val="414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52" autoAdjust="0"/>
    <p:restoredTop sz="94136" autoAdjust="0"/>
  </p:normalViewPr>
  <p:slideViewPr>
    <p:cSldViewPr snapToObjects="1">
      <p:cViewPr>
        <p:scale>
          <a:sx n="90" d="100"/>
          <a:sy n="90" d="100"/>
        </p:scale>
        <p:origin x="-1090" y="-418"/>
      </p:cViewPr>
      <p:guideLst>
        <p:guide orient="horz" pos="1620"/>
        <p:guide orient="horz" pos="1847"/>
        <p:guide orient="horz" pos="1121"/>
        <p:guide orient="horz" pos="1938"/>
        <p:guide orient="horz" pos="1302"/>
        <p:guide orient="horz" pos="1756"/>
        <p:guide orient="horz" pos="48"/>
        <p:guide orient="horz" pos="3026"/>
        <p:guide orient="horz" pos="259"/>
        <p:guide orient="horz" pos="2981"/>
        <p:guide orient="horz" pos="2531"/>
        <p:guide orient="horz" pos="1166"/>
        <p:guide orient="horz" pos="713"/>
        <p:guide orient="horz" pos="2073"/>
        <p:guide pos="1892"/>
        <p:guide pos="5544"/>
        <p:guide pos="1156"/>
        <p:guide pos="4332"/>
        <p:guide pos="2472"/>
        <p:guide pos="4014"/>
        <p:guide pos="158"/>
        <p:guide pos="5603"/>
        <p:guide pos="612"/>
        <p:guide pos="2880"/>
        <p:guide pos="5148"/>
        <p:guide pos="1066"/>
        <p:guide pos="4694"/>
        <p:guide pos="4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-3702" y="-102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1B4E6-C387-4993-82FF-D332AD09D2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56494-2D53-4D32-817E-C814D00E2F0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baseline="0" dirty="0" smtClean="0">
              <a:latin typeface="Cambria" pitchFamily="18" charset="0"/>
            </a:rPr>
            <a:t>должностные лица органа государственного контроля (надзора), уполномоченные на проведение проверки, </a:t>
          </a:r>
          <a:endParaRPr lang="ru-RU" baseline="0" dirty="0">
            <a:latin typeface="Cambria" pitchFamily="18" charset="0"/>
          </a:endParaRPr>
        </a:p>
      </dgm:t>
    </dgm:pt>
    <dgm:pt modelId="{8A1B549C-30B2-49AE-B8B4-BDBDDC1AA68A}" type="parTrans" cxnId="{0985BF08-9854-4EB5-B53A-FED0A171B66E}">
      <dgm:prSet/>
      <dgm:spPr/>
      <dgm:t>
        <a:bodyPr/>
        <a:lstStyle/>
        <a:p>
          <a:endParaRPr lang="ru-RU"/>
        </a:p>
      </dgm:t>
    </dgm:pt>
    <dgm:pt modelId="{01D06D23-E652-401B-B2E4-A8C80D810221}" type="sibTrans" cxnId="{0985BF08-9854-4EB5-B53A-FED0A171B66E}">
      <dgm:prSet/>
      <dgm:spPr/>
      <dgm:t>
        <a:bodyPr/>
        <a:lstStyle/>
        <a:p>
          <a:endParaRPr lang="ru-RU"/>
        </a:p>
      </dgm:t>
    </dgm:pt>
    <dgm:pt modelId="{D659AD5C-DBB6-4430-B495-3ECB33ECEF9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aseline="0" dirty="0" smtClean="0">
              <a:latin typeface="Cambria" pitchFamily="18" charset="0"/>
            </a:rPr>
            <a:t>эксперты, аттестованные в установленном порядке, и (или) представители экспертных организаций, аккредитованных в установленном порядке</a:t>
          </a:r>
          <a:endParaRPr lang="ru-RU" dirty="0" smtClean="0">
            <a:latin typeface="Cambria" pitchFamily="18" charset="0"/>
          </a:endParaRPr>
        </a:p>
        <a:p>
          <a:pPr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aseline="0" dirty="0"/>
        </a:p>
      </dgm:t>
    </dgm:pt>
    <dgm:pt modelId="{C486A5B2-9470-4D4E-833D-D40595AD2D23}" type="parTrans" cxnId="{F571E3D9-2FEB-42E7-B7FD-1C42B949977D}">
      <dgm:prSet/>
      <dgm:spPr/>
      <dgm:t>
        <a:bodyPr/>
        <a:lstStyle/>
        <a:p>
          <a:endParaRPr lang="ru-RU"/>
        </a:p>
      </dgm:t>
    </dgm:pt>
    <dgm:pt modelId="{663EE8A8-09D2-4E92-B584-382C44668505}" type="sibTrans" cxnId="{F571E3D9-2FEB-42E7-B7FD-1C42B949977D}">
      <dgm:prSet/>
      <dgm:spPr/>
      <dgm:t>
        <a:bodyPr/>
        <a:lstStyle/>
        <a:p>
          <a:endParaRPr lang="ru-RU"/>
        </a:p>
      </dgm:t>
    </dgm:pt>
    <dgm:pt modelId="{295EB242-8C62-4035-9B36-F16049D2D53F}">
      <dgm:prSet/>
      <dgm:spPr/>
      <dgm:t>
        <a:bodyPr/>
        <a:lstStyle/>
        <a:p>
          <a:pPr rtl="0"/>
          <a:endParaRPr lang="ru-RU" dirty="0"/>
        </a:p>
      </dgm:t>
    </dgm:pt>
    <dgm:pt modelId="{A861C3DA-B576-46B7-97C8-CF5B8AD97CCC}" type="parTrans" cxnId="{696DCC0F-54DC-4FE8-8698-749C28645EC8}">
      <dgm:prSet/>
      <dgm:spPr/>
      <dgm:t>
        <a:bodyPr/>
        <a:lstStyle/>
        <a:p>
          <a:endParaRPr lang="ru-RU"/>
        </a:p>
      </dgm:t>
    </dgm:pt>
    <dgm:pt modelId="{07AAA27B-8769-4947-867C-83670F6846C1}" type="sibTrans" cxnId="{696DCC0F-54DC-4FE8-8698-749C28645EC8}">
      <dgm:prSet/>
      <dgm:spPr/>
      <dgm:t>
        <a:bodyPr/>
        <a:lstStyle/>
        <a:p>
          <a:endParaRPr lang="ru-RU"/>
        </a:p>
      </dgm:t>
    </dgm:pt>
    <dgm:pt modelId="{FD639E1F-1CFC-4672-96B8-027DD6E6FE24}" type="pres">
      <dgm:prSet presAssocID="{07B1B4E6-C387-4993-82FF-D332AD09D2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0B890-57E6-4BF6-9208-9DF21268DAE1}" type="pres">
      <dgm:prSet presAssocID="{A2356494-2D53-4D32-817E-C814D00E2F04}" presName="parentText" presStyleLbl="node1" presStyleIdx="0" presStyleCnt="2" custScaleY="79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666DC-CEFD-4DA1-94CF-87F5CAF11B5B}" type="pres">
      <dgm:prSet presAssocID="{01D06D23-E652-401B-B2E4-A8C80D810221}" presName="spacer" presStyleCnt="0"/>
      <dgm:spPr/>
    </dgm:pt>
    <dgm:pt modelId="{90D83E78-74E8-4579-B3FB-86DCAF00AB6B}" type="pres">
      <dgm:prSet presAssocID="{D659AD5C-DBB6-4430-B495-3ECB33ECEF9D}" presName="parentText" presStyleLbl="node1" presStyleIdx="1" presStyleCnt="2" custLinFactY="126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C4AD0-A72B-4E4D-9ADA-CA874977290B}" type="pres">
      <dgm:prSet presAssocID="{D659AD5C-DBB6-4430-B495-3ECB33ECEF9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1E3D9-2FEB-42E7-B7FD-1C42B949977D}" srcId="{07B1B4E6-C387-4993-82FF-D332AD09D27D}" destId="{D659AD5C-DBB6-4430-B495-3ECB33ECEF9D}" srcOrd="1" destOrd="0" parTransId="{C486A5B2-9470-4D4E-833D-D40595AD2D23}" sibTransId="{663EE8A8-09D2-4E92-B584-382C44668505}"/>
    <dgm:cxn modelId="{8236C7F8-F7CD-4C4E-A8C1-E227BE6B7C05}" type="presOf" srcId="{D659AD5C-DBB6-4430-B495-3ECB33ECEF9D}" destId="{90D83E78-74E8-4579-B3FB-86DCAF00AB6B}" srcOrd="0" destOrd="0" presId="urn:microsoft.com/office/officeart/2005/8/layout/vList2"/>
    <dgm:cxn modelId="{634098FC-F7D9-405F-9290-D050A8562724}" type="presOf" srcId="{295EB242-8C62-4035-9B36-F16049D2D53F}" destId="{0D5C4AD0-A72B-4E4D-9ADA-CA874977290B}" srcOrd="0" destOrd="0" presId="urn:microsoft.com/office/officeart/2005/8/layout/vList2"/>
    <dgm:cxn modelId="{C39CCC81-00DD-4817-A178-422CC64E3AE4}" type="presOf" srcId="{A2356494-2D53-4D32-817E-C814D00E2F04}" destId="{00B0B890-57E6-4BF6-9208-9DF21268DAE1}" srcOrd="0" destOrd="0" presId="urn:microsoft.com/office/officeart/2005/8/layout/vList2"/>
    <dgm:cxn modelId="{8B1CCA01-3626-43BF-97B5-BDB9763096E0}" type="presOf" srcId="{07B1B4E6-C387-4993-82FF-D332AD09D27D}" destId="{FD639E1F-1CFC-4672-96B8-027DD6E6FE24}" srcOrd="0" destOrd="0" presId="urn:microsoft.com/office/officeart/2005/8/layout/vList2"/>
    <dgm:cxn modelId="{0985BF08-9854-4EB5-B53A-FED0A171B66E}" srcId="{07B1B4E6-C387-4993-82FF-D332AD09D27D}" destId="{A2356494-2D53-4D32-817E-C814D00E2F04}" srcOrd="0" destOrd="0" parTransId="{8A1B549C-30B2-49AE-B8B4-BDBDDC1AA68A}" sibTransId="{01D06D23-E652-401B-B2E4-A8C80D810221}"/>
    <dgm:cxn modelId="{696DCC0F-54DC-4FE8-8698-749C28645EC8}" srcId="{D659AD5C-DBB6-4430-B495-3ECB33ECEF9D}" destId="{295EB242-8C62-4035-9B36-F16049D2D53F}" srcOrd="0" destOrd="0" parTransId="{A861C3DA-B576-46B7-97C8-CF5B8AD97CCC}" sibTransId="{07AAA27B-8769-4947-867C-83670F6846C1}"/>
    <dgm:cxn modelId="{9150470F-CD56-4B79-9515-0CA29861455D}" type="presParOf" srcId="{FD639E1F-1CFC-4672-96B8-027DD6E6FE24}" destId="{00B0B890-57E6-4BF6-9208-9DF21268DAE1}" srcOrd="0" destOrd="0" presId="urn:microsoft.com/office/officeart/2005/8/layout/vList2"/>
    <dgm:cxn modelId="{A8E444C3-1457-40B9-A219-ACBA71BD3100}" type="presParOf" srcId="{FD639E1F-1CFC-4672-96B8-027DD6E6FE24}" destId="{F84666DC-CEFD-4DA1-94CF-87F5CAF11B5B}" srcOrd="1" destOrd="0" presId="urn:microsoft.com/office/officeart/2005/8/layout/vList2"/>
    <dgm:cxn modelId="{739AE755-1E6A-48B7-810B-CC8A6295EB7C}" type="presParOf" srcId="{FD639E1F-1CFC-4672-96B8-027DD6E6FE24}" destId="{90D83E78-74E8-4579-B3FB-86DCAF00AB6B}" srcOrd="2" destOrd="0" presId="urn:microsoft.com/office/officeart/2005/8/layout/vList2"/>
    <dgm:cxn modelId="{C1A0F2BD-07F8-4E62-B048-AE216E02224A}" type="presParOf" srcId="{FD639E1F-1CFC-4672-96B8-027DD6E6FE24}" destId="{0D5C4AD0-A72B-4E4D-9ADA-CA874977290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0B890-57E6-4BF6-9208-9DF21268DAE1}">
      <dsp:nvSpPr>
        <dsp:cNvPr id="0" name=""/>
        <dsp:cNvSpPr/>
      </dsp:nvSpPr>
      <dsp:spPr>
        <a:xfrm>
          <a:off x="0" y="196710"/>
          <a:ext cx="6844076" cy="124314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latin typeface="Cambria" pitchFamily="18" charset="0"/>
            </a:rPr>
            <a:t>должностные лица органа государственного контроля (надзора), уполномоченные на проведение проверки, </a:t>
          </a:r>
          <a:endParaRPr lang="ru-RU" sz="2100" kern="1200" baseline="0" dirty="0">
            <a:latin typeface="Cambria" pitchFamily="18" charset="0"/>
          </a:endParaRPr>
        </a:p>
      </dsp:txBody>
      <dsp:txXfrm>
        <a:off x="60685" y="257395"/>
        <a:ext cx="6722706" cy="1121778"/>
      </dsp:txXfrm>
    </dsp:sp>
    <dsp:sp modelId="{90D83E78-74E8-4579-B3FB-86DCAF00AB6B}">
      <dsp:nvSpPr>
        <dsp:cNvPr id="0" name=""/>
        <dsp:cNvSpPr/>
      </dsp:nvSpPr>
      <dsp:spPr>
        <a:xfrm>
          <a:off x="0" y="2044809"/>
          <a:ext cx="6844076" cy="155405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baseline="0" dirty="0" smtClean="0">
              <a:latin typeface="Cambria" pitchFamily="18" charset="0"/>
            </a:rPr>
            <a:t>эксперты, аттестованные в установленном порядке, и (или) представители экспертных организаций, аккредитованных в установленном порядке</a:t>
          </a:r>
          <a:endParaRPr lang="ru-RU" sz="2100" kern="1200" dirty="0" smtClean="0">
            <a:latin typeface="Cambria" pitchFamily="18" charset="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baseline="0" dirty="0"/>
        </a:p>
      </dsp:txBody>
      <dsp:txXfrm>
        <a:off x="75863" y="2120672"/>
        <a:ext cx="6692350" cy="1402326"/>
      </dsp:txXfrm>
    </dsp:sp>
    <dsp:sp modelId="{0D5C4AD0-A72B-4E4D-9ADA-CA874977290B}">
      <dsp:nvSpPr>
        <dsp:cNvPr id="0" name=""/>
        <dsp:cNvSpPr/>
      </dsp:nvSpPr>
      <dsp:spPr>
        <a:xfrm>
          <a:off x="0" y="3054391"/>
          <a:ext cx="684407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299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3054391"/>
        <a:ext cx="6844076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A582C7F6-92CC-4B1B-9595-A21F162E858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6FAE26E8-903C-456C-8EE2-544CDD43D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8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78C5D1EF-77EA-4749-BAB3-C7292E4C7162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0AF4B4A9-BDB9-4DC5-BE7E-756D0329E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2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&gt;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7513" y="1131889"/>
            <a:ext cx="5046662" cy="50469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1400" y="473075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fld id="{29E4B24F-B790-4C43-BEE8-25B58BA86868}" type="datetime1">
              <a:rPr lang="ru-RU" smtClean="0"/>
              <a:pPr/>
              <a:t>16.05.2017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87513" y="411164"/>
            <a:ext cx="5764212" cy="720725"/>
          </a:xfrm>
          <a:prstGeom prst="rect">
            <a:avLst/>
          </a:prstGeom>
          <a:ln>
            <a:noFill/>
          </a:ln>
        </p:spPr>
        <p:txBody>
          <a:bodyPr lIns="91430" tIns="45715" rIns="91430" bIns="45715"/>
          <a:lstStyle>
            <a:lvl1pPr>
              <a:defRPr sz="2800" b="1">
                <a:solidFill>
                  <a:srgbClr val="2857A5"/>
                </a:solidFill>
                <a:latin typeface="Cambria" pitchFamily="18" charset="0"/>
              </a:defRPr>
            </a:lvl1pPr>
          </a:lstStyle>
          <a:p>
            <a:r>
              <a:rPr lang="ru-RU" dirty="0" smtClean="0"/>
              <a:t>ОБРАЗЕЦ КОЛОНТИТУЛА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50825" y="2859790"/>
            <a:ext cx="2736955" cy="685799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defRPr sz="1800" cap="none">
                <a:solidFill>
                  <a:schemeClr val="bg1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Фамилия Имя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5553" y="123410"/>
            <a:ext cx="5780073" cy="576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defRPr cap="none" spc="0">
                <a:solidFill>
                  <a:srgbClr val="2857A5"/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331550" y="1131888"/>
            <a:ext cx="6844076" cy="359886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2857A5"/>
              </a:buClr>
              <a:defRPr/>
            </a:lvl4pPr>
            <a:lvl5pPr>
              <a:buClr>
                <a:srgbClr val="2857A5"/>
              </a:buClr>
              <a:defRPr/>
            </a:lvl5pPr>
            <a:lvl6pPr>
              <a:defRPr sz="1100"/>
            </a:lvl6pPr>
            <a:lvl7pPr>
              <a:buClr>
                <a:srgbClr val="2857A5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9B86B6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заголовка 2</a:t>
            </a:r>
            <a:endParaRPr lang="en-US" dirty="0" smtClean="0"/>
          </a:p>
          <a:p>
            <a:pPr lvl="2"/>
            <a:r>
              <a:rPr lang="ru-RU" dirty="0" smtClean="0"/>
              <a:t>Основной текст</a:t>
            </a:r>
          </a:p>
          <a:p>
            <a:pPr lvl="3"/>
            <a:r>
              <a:rPr lang="ru-RU" dirty="0" smtClean="0"/>
              <a:t>Список</a:t>
            </a:r>
          </a:p>
          <a:p>
            <a:pPr lvl="4"/>
            <a:r>
              <a:rPr lang="ru-RU" dirty="0" smtClean="0"/>
              <a:t>Нумерованный список</a:t>
            </a:r>
            <a:endParaRPr lang="en-US" dirty="0" smtClean="0"/>
          </a:p>
          <a:p>
            <a:pPr lvl="5"/>
            <a:r>
              <a:rPr lang="ru-RU" dirty="0" smtClean="0"/>
              <a:t>Мелкий текст</a:t>
            </a:r>
          </a:p>
          <a:p>
            <a:pPr lvl="6"/>
            <a:r>
              <a:rPr lang="ru-RU" dirty="0" smtClean="0"/>
              <a:t>Цитата или важное сообщение</a:t>
            </a:r>
          </a:p>
          <a:p>
            <a:pPr lvl="7"/>
            <a:r>
              <a:rPr lang="ru-RU" dirty="0" smtClean="0"/>
              <a:t>Мелкий подзаголовок (таблица или рисунок)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Выделения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862918" y="357306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B41ABA4E-CD72-497B-97AA-7213B3980F6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&gt;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691600" y="1131888"/>
            <a:ext cx="6484026" cy="259202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251400" y="4189842"/>
            <a:ext cx="2880400" cy="91161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+7 (495) 952-09-05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115419 г. Москва, 2-й Верхний Михайловский проезд, д. 9а</a:t>
            </a:r>
          </a:p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mcko.ru</a:t>
            </a:r>
          </a:p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www.facebook.com/mcko.ru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266000"/>
            <a:ext cx="136800" cy="13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410000"/>
            <a:ext cx="136800" cy="136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716000"/>
            <a:ext cx="136800" cy="13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876070"/>
            <a:ext cx="136800" cy="136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8" r:id="rId2"/>
    <p:sldLayoutId id="2147483889" r:id="rId3"/>
  </p:sldLayoutIdLst>
  <p:transition spd="med" advClick="0" advTm="10000">
    <p:pull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spc="-100" baseline="0">
          <a:solidFill>
            <a:srgbClr val="00A6EB"/>
          </a:solidFill>
          <a:latin typeface="Cambria" pitchFamily="18" charset="0"/>
          <a:ea typeface="+mj-ea"/>
          <a:cs typeface="Latha" pitchFamily="34" charset="0"/>
        </a:defRPr>
      </a:lvl1pPr>
    </p:titleStyle>
    <p:bodyStyle>
      <a:lvl1pPr marL="0" indent="0" algn="l" defTabSz="914400" rtl="0" eaLnBrk="1" latinLnBrk="0" hangingPunct="1">
        <a:spcBef>
          <a:spcPts val="2400"/>
        </a:spcBef>
        <a:buFont typeface="Arial" pitchFamily="34" charset="0"/>
        <a:buNone/>
        <a:defRPr sz="1800" kern="1200" cap="none" baseline="0">
          <a:solidFill>
            <a:schemeClr val="tx1">
              <a:lumMod val="75000"/>
              <a:lumOff val="25000"/>
            </a:schemeClr>
          </a:solidFill>
          <a:latin typeface="Cambria" pitchFamily="18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1400" b="1" kern="1200" cap="all" baseline="0">
          <a:solidFill>
            <a:srgbClr val="00A6EB"/>
          </a:solidFill>
          <a:latin typeface="Cambria" pitchFamily="18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447675" indent="-271463" algn="l" defTabSz="914400" rtl="0" eaLnBrk="1" latinLnBrk="0" hangingPunct="1">
        <a:spcBef>
          <a:spcPts val="0"/>
        </a:spcBef>
        <a:spcAft>
          <a:spcPts val="600"/>
        </a:spcAft>
        <a:buClr>
          <a:srgbClr val="00A6EB"/>
        </a:buClr>
        <a:buFont typeface="Wingdings 2" pitchFamily="18" charset="2"/>
        <a:buChar char="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447675" indent="-271463" algn="l" defTabSz="914400" rtl="0" eaLnBrk="1" latinLnBrk="0" hangingPunct="1">
        <a:spcBef>
          <a:spcPts val="400"/>
        </a:spcBef>
        <a:spcAft>
          <a:spcPts val="400"/>
        </a:spcAft>
        <a:buClr>
          <a:srgbClr val="00A6EB"/>
        </a:buClr>
        <a:buSzPct val="110000"/>
        <a:buFont typeface="+mj-lt"/>
        <a:buAutoNum type="arabicPeriod"/>
        <a:tabLst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449263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400" i="0" kern="1200">
          <a:solidFill>
            <a:schemeClr val="tx1"/>
          </a:solidFill>
          <a:latin typeface="+mj-lt"/>
          <a:ea typeface="+mn-ea"/>
          <a:cs typeface="+mn-cs"/>
        </a:defRPr>
      </a:lvl6pPr>
      <a:lvl7pPr marL="177800" indent="-177800" algn="l" defTabSz="914400" rtl="0" eaLnBrk="1" latinLnBrk="0" hangingPunct="1">
        <a:spcBef>
          <a:spcPts val="1200"/>
        </a:spcBef>
        <a:spcAft>
          <a:spcPts val="1200"/>
        </a:spcAft>
        <a:buClr>
          <a:srgbClr val="00A6EB"/>
        </a:buClr>
        <a:buSzPct val="150000"/>
        <a:buFont typeface="Cambria" pitchFamily="18" charset="0"/>
        <a:buChar char="|"/>
        <a:defRPr sz="1800" b="1" i="1" kern="1200">
          <a:solidFill>
            <a:srgbClr val="414A54"/>
          </a:solidFill>
          <a:latin typeface="Cambria" pitchFamily="18" charset="0"/>
          <a:ea typeface="+mn-ea"/>
          <a:cs typeface="+mn-cs"/>
        </a:defRPr>
      </a:lvl7pPr>
      <a:lvl8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200" u="sng" kern="1200" cap="all" spc="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8pPr>
      <a:lvl9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48226" y="4730750"/>
            <a:ext cx="227762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15.05.2017 г.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87512" y="411164"/>
            <a:ext cx="6917047" cy="1872546"/>
          </a:xfrm>
        </p:spPr>
        <p:txBody>
          <a:bodyPr anchor="t"/>
          <a:lstStyle/>
          <a:p>
            <a:pPr algn="ctr"/>
            <a:r>
              <a:rPr lang="ru-RU" sz="1800" dirty="0" smtClean="0"/>
              <a:t>Алгоритм участия эксперта в сфере образования в контрольных (надзорных) мероприятиях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/>
              <a:t>Ответственность эксперта в сфере образования </a:t>
            </a:r>
            <a:r>
              <a:rPr lang="ru-RU" sz="1800" dirty="0" smtClean="0"/>
              <a:t> </a:t>
            </a:r>
          </a:p>
          <a:p>
            <a:pPr algn="ctr"/>
            <a:r>
              <a:rPr lang="ru-RU" sz="1800" dirty="0" smtClean="0"/>
              <a:t>при проведении проверки и подготовки </a:t>
            </a:r>
          </a:p>
          <a:p>
            <a:pPr algn="ctr"/>
            <a:r>
              <a:rPr lang="ru-RU" sz="1800" dirty="0" smtClean="0"/>
              <a:t>экспертного заключения</a:t>
            </a:r>
            <a:endParaRPr lang="ru-RU" sz="1800" dirty="0"/>
          </a:p>
        </p:txBody>
      </p:sp>
      <p:sp>
        <p:nvSpPr>
          <p:cNvPr id="10" name="Содержимое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О.И. Германова,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н</a:t>
            </a:r>
            <a:r>
              <a:rPr lang="ru-RU" sz="1400" dirty="0" smtClean="0">
                <a:solidFill>
                  <a:schemeClr val="bg1"/>
                </a:solidFill>
              </a:rPr>
              <a:t>ачальник отдела Московского центра качества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>
                <a:latin typeface="Cambria" pitchFamily="18" charset="0"/>
              </a:rPr>
              <a:t>Э</a:t>
            </a:r>
            <a:r>
              <a:rPr lang="ru-RU" sz="1800" dirty="0" smtClean="0">
                <a:latin typeface="Cambria" pitchFamily="18" charset="0"/>
              </a:rPr>
              <a:t>тап </a:t>
            </a:r>
            <a:r>
              <a:rPr lang="ru-RU" sz="1800" dirty="0">
                <a:latin typeface="Cambria" pitchFamily="18" charset="0"/>
              </a:rPr>
              <a:t>подготовки к экспертизе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550" y="1131888"/>
            <a:ext cx="4320570" cy="38161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подбор и анализ экспертом нормативных </a:t>
            </a:r>
            <a:r>
              <a:rPr lang="ru-RU" sz="1400" b="1" dirty="0">
                <a:latin typeface="Cambria" pitchFamily="18" charset="0"/>
              </a:rPr>
              <a:t>правовых актов в соответствии с целями и задачами проверки </a:t>
            </a:r>
            <a:r>
              <a:rPr lang="ru-RU" sz="1400" b="1" dirty="0" smtClean="0">
                <a:latin typeface="Cambria" pitchFamily="18" charset="0"/>
              </a:rPr>
              <a:t>и с учетом типа </a:t>
            </a:r>
            <a:r>
              <a:rPr lang="ru-RU" sz="1400" b="1" dirty="0">
                <a:latin typeface="Cambria" pitchFamily="18" charset="0"/>
              </a:rPr>
              <a:t>образовательной </a:t>
            </a:r>
            <a:r>
              <a:rPr lang="ru-RU" sz="1400" b="1" dirty="0" smtClean="0">
                <a:latin typeface="Cambria" pitchFamily="18" charset="0"/>
              </a:rPr>
              <a:t>организации ,</a:t>
            </a:r>
            <a:endParaRPr lang="ru-RU" sz="1400" b="1" dirty="0">
              <a:latin typeface="Cambria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предварительный </a:t>
            </a:r>
            <a:r>
              <a:rPr lang="ru-RU" sz="1400" b="1" dirty="0">
                <a:latin typeface="Cambria" pitchFamily="18" charset="0"/>
              </a:rPr>
              <a:t>анализ информации, размещенной на официальном сайте образовательной организации в сети «Интернет</a:t>
            </a:r>
            <a:r>
              <a:rPr lang="ru-RU" sz="1400" b="1" dirty="0" smtClean="0">
                <a:latin typeface="Cambria" pitchFamily="18" charset="0"/>
              </a:rPr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заключение договора на проведение экспертизы</a:t>
            </a:r>
          </a:p>
          <a:p>
            <a:pPr algn="just"/>
            <a:endParaRPr lang="ru-RU" sz="14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3075" name="Picture 3" descr="C:\Users\Germanova\Desktop\644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9662"/>
            <a:ext cx="252028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13750"/>
      </p:ext>
    </p:extLst>
  </p:cSld>
  <p:clrMapOvr>
    <a:masterClrMapping/>
  </p:clrMapOvr>
  <p:transition spd="med" advClick="0" advTm="10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П</a:t>
            </a:r>
            <a:r>
              <a:rPr lang="ru-RU" sz="1800" dirty="0" smtClean="0">
                <a:latin typeface="Cambria" pitchFamily="18" charset="0"/>
              </a:rPr>
              <a:t>роведение </a:t>
            </a:r>
            <a:r>
              <a:rPr lang="ru-RU" sz="1800" dirty="0">
                <a:latin typeface="Cambria" pitchFamily="18" charset="0"/>
              </a:rPr>
              <a:t>экспертизы ( на примере ФГН)</a:t>
            </a:r>
            <a:br>
              <a:rPr lang="ru-RU" sz="1800" dirty="0">
                <a:latin typeface="Cambria" pitchFamily="18" charset="0"/>
              </a:rPr>
            </a:br>
            <a:endParaRPr lang="ru-RU" sz="1800" dirty="0"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38122"/>
              </p:ext>
            </p:extLst>
          </p:nvPr>
        </p:nvGraphicFramePr>
        <p:xfrm>
          <a:off x="323410" y="843510"/>
          <a:ext cx="8497179" cy="3901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6180"/>
                <a:gridCol w="1656230"/>
                <a:gridCol w="4104570"/>
                <a:gridCol w="1440199"/>
              </a:tblGrid>
              <a:tr h="100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ероприятие </a:t>
                      </a:r>
                      <a:r>
                        <a:rPr lang="ru-RU" sz="120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контролю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(см. распоряжение)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ействия эксперта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(см. распоряжение – задачи проверки)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ambria" pitchFamily="18" charset="0"/>
                        </a:rPr>
                        <a:t>обязательные требования, оценка соблюдения которых является предметом государственного контроля (надзора)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ambria" pitchFamily="18" charset="0"/>
                        </a:rPr>
                        <a:t>( указаны в нормативных правовых</a:t>
                      </a:r>
                      <a:r>
                        <a:rPr lang="ru-RU" sz="1200" b="1" baseline="0" dirty="0" smtClean="0">
                          <a:latin typeface="Cambria" pitchFamily="18" charset="0"/>
                        </a:rPr>
                        <a:t> актах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Cambria" pitchFamily="18" charset="0"/>
                        </a:rPr>
                        <a:t>- </a:t>
                      </a:r>
                      <a:r>
                        <a:rPr lang="ru-RU" sz="12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см. распоряжение)</a:t>
                      </a:r>
                      <a:endParaRPr lang="ru-RU" sz="12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ambria" pitchFamily="18" charset="0"/>
                        </a:rPr>
                        <a:t>документы, представленные</a:t>
                      </a:r>
                      <a:r>
                        <a:rPr lang="ru-RU" sz="1200" b="1" baseline="0" dirty="0" smtClean="0">
                          <a:latin typeface="Cambria" pitchFamily="18" charset="0"/>
                        </a:rPr>
                        <a:t> образовательной организацией</a:t>
                      </a:r>
                      <a:endParaRPr lang="ru-RU" sz="12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</a:tr>
              <a:tr h="2836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полноты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достоверности информации, размещенной образовательной организацией на официальном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сети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срок до…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Установление наличия официального сайта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образовательной организации в информационно-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телекоммуникаци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онной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сети «Интернет» и его соответствия установленным требованиям  к структуре и информационному наполнению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Ст. 29 Федерального закона от           29 декабря 2012г.  № 273-ФЗ «Об образовании в Российской Федерации»;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Правила размещения на официальном сайте образовательной организации в информационно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телекоммуникационной сети «Интернет» и обновления информации об образовательной организации , утвержденные  постановлением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Правительства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Российской Федерации от 10.07.2013 №582 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Требования к структуре официального сайта 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 в информационно-телекоммуникационной сети «Интернет»  и формату представления на нем информации, утвержденные приказом Федеральной службы по надзору в сфере образования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науки от 29 мая 2014 года № 785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 сайт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образовательной организации в сети «Интернет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0709331"/>
      </p:ext>
    </p:extLst>
  </p:cSld>
  <p:clrMapOvr>
    <a:masterClrMapping/>
  </p:clrMapOvr>
  <p:transition spd="med" advClick="0" advTm="10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П</a:t>
            </a:r>
            <a:r>
              <a:rPr lang="ru-RU" sz="1800" dirty="0" smtClean="0">
                <a:latin typeface="Cambria" pitchFamily="18" charset="0"/>
              </a:rPr>
              <a:t>роведение </a:t>
            </a:r>
            <a:r>
              <a:rPr lang="ru-RU" sz="1800" dirty="0">
                <a:latin typeface="Cambria" pitchFamily="18" charset="0"/>
              </a:rPr>
              <a:t>экспертизы ( на примере ФГН)</a:t>
            </a:r>
            <a:br>
              <a:rPr lang="ru-RU" sz="1800" dirty="0">
                <a:latin typeface="Cambria" pitchFamily="18" charset="0"/>
              </a:rPr>
            </a:br>
            <a:endParaRPr lang="ru-RU" sz="1800" dirty="0"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022064"/>
              </p:ext>
            </p:extLst>
          </p:nvPr>
        </p:nvGraphicFramePr>
        <p:xfrm>
          <a:off x="323410" y="843510"/>
          <a:ext cx="8497179" cy="3844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190"/>
                <a:gridCol w="1584220"/>
                <a:gridCol w="4104570"/>
                <a:gridCol w="1440199"/>
              </a:tblGrid>
              <a:tr h="100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ероприятие </a:t>
                      </a: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по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контролю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(см. распоряжение)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д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ействия эксперта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(см. распоряжение – задачи проверки)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обязательные требования, оценка соблюдения которых является предметом государственного контроля (надзора)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( указаны в нормативных правовых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актах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Cambria" pitchFamily="18" charset="0"/>
                        </a:rPr>
                        <a:t>- </a:t>
                      </a:r>
                      <a:r>
                        <a:rPr lang="ru-RU" sz="11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см. распоряжение)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документы, представленные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образовательной организацией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</a:tr>
              <a:tr h="2836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Анализ и экспертиза документов и материалов, характеризующих деятельность образовательной организации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в срок до…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Установление соответствия устава</a:t>
                      </a:r>
                      <a:r>
                        <a:rPr lang="ru-RU" sz="1100" baseline="0" dirty="0" smtClean="0">
                          <a:effectLst/>
                          <a:latin typeface="Cambria" pitchFamily="18" charset="0"/>
                        </a:rPr>
                        <a:t> требованиям законодательства об образовании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Установление наличия и соответствия локальных актов требованиям </a:t>
                      </a:r>
                      <a:r>
                        <a:rPr lang="ru-RU" sz="1100" baseline="0" dirty="0" smtClean="0">
                          <a:effectLst/>
                          <a:latin typeface="Cambria" pitchFamily="18" charset="0"/>
                        </a:rPr>
                        <a:t>законодательства об образовании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Cambria" pitchFamily="18" charset="0"/>
                        </a:rPr>
                        <a:t>Ст. 25 Федерального закона от  29 декабря 2012г.  № 273-ФЗ «Об образовании в Российской Федерации»;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Cambria" pitchFamily="18" charset="0"/>
                        </a:rPr>
                        <a:t>Ст. 28, 30  и др. Федерального закона от  29 декабря 2012г.  № 273-ФЗ «Об образовании в Российской Федерации»;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Устав</a:t>
                      </a:r>
                      <a:r>
                        <a:rPr lang="ru-RU" sz="1100" baseline="0" dirty="0" smtClean="0">
                          <a:effectLst/>
                          <a:latin typeface="Cambria" pitchFamily="18" charset="0"/>
                        </a:rPr>
                        <a:t> образовательной организации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Локальные нормативные акты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1613146"/>
      </p:ext>
    </p:extLst>
  </p:cSld>
  <p:clrMapOvr>
    <a:masterClrMapping/>
  </p:clrMapOvr>
  <p:transition spd="med" advClick="0" advTm="10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П</a:t>
            </a:r>
            <a:r>
              <a:rPr lang="ru-RU" sz="1800" dirty="0" smtClean="0">
                <a:latin typeface="Cambria" pitchFamily="18" charset="0"/>
              </a:rPr>
              <a:t>роведение </a:t>
            </a:r>
            <a:r>
              <a:rPr lang="ru-RU" sz="1800" dirty="0">
                <a:latin typeface="Cambria" pitchFamily="18" charset="0"/>
              </a:rPr>
              <a:t>экспертизы ( на примере ФГН)</a:t>
            </a:r>
            <a:br>
              <a:rPr lang="ru-RU" sz="1800" dirty="0">
                <a:latin typeface="Cambria" pitchFamily="18" charset="0"/>
              </a:rPr>
            </a:br>
            <a:endParaRPr lang="ru-RU" sz="1800" dirty="0"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403528"/>
              </p:ext>
            </p:extLst>
          </p:nvPr>
        </p:nvGraphicFramePr>
        <p:xfrm>
          <a:off x="323410" y="843510"/>
          <a:ext cx="8497179" cy="39342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0200"/>
                <a:gridCol w="1512210"/>
                <a:gridCol w="4104570"/>
                <a:gridCol w="1440199"/>
              </a:tblGrid>
              <a:tr h="100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ероприятие </a:t>
                      </a: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по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контролю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(см. распоряжение)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д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ействия эксперта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(см. распоряжение – задачи проверки)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обязательные требования, оценка соблюдения которых является предметом государственного контроля (надзора)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( указаны в нормативных правовых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актах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Cambria" pitchFamily="18" charset="0"/>
                        </a:rPr>
                        <a:t>- </a:t>
                      </a:r>
                      <a:r>
                        <a:rPr lang="ru-RU" sz="11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см. распоряжение)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документы, представленные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образовательной организацией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</a:tr>
              <a:tr h="2836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Cambria" pitchFamily="18" charset="0"/>
                        </a:rPr>
                        <a:t>Анализ и экспертиза документов и материалов, характеризующих деятельность образовательной организации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Cambria" pitchFamily="18" charset="0"/>
                        </a:rPr>
                        <a:t>в срок до…</a:t>
                      </a:r>
                      <a:endParaRPr lang="ru-RU" sz="11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Установление исполнения компетенций образовательной организации</a:t>
                      </a:r>
                      <a:endParaRPr lang="ru-RU" sz="1200" baseline="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Cambria" pitchFamily="18" charset="0"/>
                        </a:rPr>
                        <a:t>Ст. 28 Федерального закона от  29 декабря 2012г.  № 273-ФЗ «Об образовании в Российской Федерации»;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Cambria" pitchFamily="18" charset="0"/>
                        </a:rPr>
                        <a:t>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помощи,</a:t>
                      </a:r>
                      <a:r>
                        <a:rPr lang="ru-RU" sz="1200" kern="1200" baseline="0" dirty="0" smtClean="0">
                          <a:effectLst/>
                          <a:latin typeface="Cambria" pitchFamily="18" charset="0"/>
                        </a:rPr>
                        <a:t> утвержденный приказом Министерства образования и науки Российской Федерации от 9 ноября 2015 г.</a:t>
                      </a:r>
                      <a:endParaRPr lang="ru-RU" sz="12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документы  в части организации и обеспечения обучающихся  медицинским обслуживанием, питанием,  обеспечения сохранности жизни и здоровья участников образовательного</a:t>
                      </a:r>
                      <a:r>
                        <a:rPr lang="ru-RU" sz="1100" baseline="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процесса </a:t>
                      </a:r>
                      <a:endParaRPr lang="ru-RU" sz="110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( п.15  ч.3   ст.28 )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4047018"/>
      </p:ext>
    </p:extLst>
  </p:cSld>
  <p:clrMapOvr>
    <a:masterClrMapping/>
  </p:clrMapOvr>
  <p:transition spd="med" advClick="0" advTm="10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П</a:t>
            </a:r>
            <a:r>
              <a:rPr lang="ru-RU" sz="1800" dirty="0" smtClean="0">
                <a:latin typeface="Cambria" pitchFamily="18" charset="0"/>
              </a:rPr>
              <a:t>роведение </a:t>
            </a:r>
            <a:r>
              <a:rPr lang="ru-RU" sz="1800" dirty="0">
                <a:latin typeface="Cambria" pitchFamily="18" charset="0"/>
              </a:rPr>
              <a:t>экспертизы ( на примере ФГН)</a:t>
            </a:r>
            <a:br>
              <a:rPr lang="ru-RU" sz="1800" dirty="0">
                <a:latin typeface="Cambria" pitchFamily="18" charset="0"/>
              </a:rPr>
            </a:br>
            <a:endParaRPr lang="ru-RU" sz="1800" dirty="0"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21787"/>
              </p:ext>
            </p:extLst>
          </p:nvPr>
        </p:nvGraphicFramePr>
        <p:xfrm>
          <a:off x="323410" y="843510"/>
          <a:ext cx="8497179" cy="41558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190"/>
                <a:gridCol w="1584220"/>
                <a:gridCol w="4104570"/>
                <a:gridCol w="1440199"/>
              </a:tblGrid>
              <a:tr h="82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ероприятие </a:t>
                      </a: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по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контролю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(см. распоряжение)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д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ействия эксперта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(см. распоряжение – задачи проверки)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обязательные требования, оценка соблюдения которых является предметом государственного контроля (надзора)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( указаны в нормативных правовых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актах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Cambria" pitchFamily="18" charset="0"/>
                        </a:rPr>
                        <a:t>- </a:t>
                      </a:r>
                      <a:r>
                        <a:rPr lang="ru-RU" sz="11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см. распоряжение)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документы, представленные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образовательной организацией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</a:tr>
              <a:tr h="3208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Анализ и экспертиза документов и материалов, характеризующих деятельность образовательной организации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в срок до…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Установление исполнения компетенций образовательной организации</a:t>
                      </a:r>
                      <a:endParaRPr lang="ru-RU" sz="1100" baseline="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aseline="0" dirty="0" smtClean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Cambria" pitchFamily="18" charset="0"/>
                        </a:rPr>
                        <a:t>Ст. 28 Федерального закона от  29 декабря 2012г.  № 273-ФЗ «Об образовании в Российской Федерации»;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Cambria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Номенклатура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 ,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утвержденная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постановлением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Правительства Российской Федерации от 08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августа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2013  г.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№ 678 </a:t>
                      </a:r>
                      <a:r>
                        <a:rPr lang="ru-RU" sz="1100" kern="1200" dirty="0" smtClean="0">
                          <a:effectLst/>
                          <a:latin typeface="Cambria" pitchFamily="18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Единый квалификационный справочник должностей руководителей, специалистов и служащих, раздел «Квалификационные характеристики должностей работников образования»,  утвержденный приказом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Минздравсоцразвития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России от 26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августа 2010  г. №761н</a:t>
                      </a: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документы и материалы, подтверждающие кадровое обеспечение  осуществления образовательного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процесса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(п.4 ,5  ч.3 ст. 28)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513375"/>
      </p:ext>
    </p:extLst>
  </p:cSld>
  <p:clrMapOvr>
    <a:masterClrMapping/>
  </p:clrMapOvr>
  <p:transition spd="med" advClick="0" advTm="10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П</a:t>
            </a:r>
            <a:r>
              <a:rPr lang="ru-RU" sz="1800" dirty="0" smtClean="0">
                <a:latin typeface="Cambria" pitchFamily="18" charset="0"/>
              </a:rPr>
              <a:t>роведение </a:t>
            </a:r>
            <a:r>
              <a:rPr lang="ru-RU" sz="1800" dirty="0">
                <a:latin typeface="Cambria" pitchFamily="18" charset="0"/>
              </a:rPr>
              <a:t>экспертизы ( на примере ФГН)</a:t>
            </a:r>
            <a:br>
              <a:rPr lang="ru-RU" sz="1800" dirty="0">
                <a:latin typeface="Cambria" pitchFamily="18" charset="0"/>
              </a:rPr>
            </a:br>
            <a:endParaRPr lang="ru-RU" sz="1800" dirty="0"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648749"/>
              </p:ext>
            </p:extLst>
          </p:nvPr>
        </p:nvGraphicFramePr>
        <p:xfrm>
          <a:off x="323410" y="843510"/>
          <a:ext cx="8497179" cy="41722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4220"/>
                <a:gridCol w="1368190"/>
                <a:gridCol w="4104570"/>
                <a:gridCol w="1440199"/>
              </a:tblGrid>
              <a:tr h="82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ероприятие </a:t>
                      </a: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по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контролю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(см. распоряжение)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mbria" pitchFamily="18" charset="0"/>
                        </a:rPr>
                        <a:t>д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ействия эксперта</a:t>
                      </a: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обязательные требования, оценка соблюдения которых является предметом государственного контроля (надзора)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( указаны в нормативных правовых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актах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Cambria" pitchFamily="18" charset="0"/>
                        </a:rPr>
                        <a:t>- </a:t>
                      </a:r>
                      <a:r>
                        <a:rPr lang="ru-RU" sz="11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см. распоряжение)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документы, представленные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образовательной организацией</a:t>
                      </a:r>
                      <a:endParaRPr lang="ru-RU" sz="1100" b="1" dirty="0" smtClean="0">
                        <a:latin typeface="Cambria" pitchFamily="18" charset="0"/>
                      </a:endParaRPr>
                    </a:p>
                  </a:txBody>
                  <a:tcPr marL="45136" marR="45136" marT="0" marB="0"/>
                </a:tc>
              </a:tr>
              <a:tr h="3208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 за ходом образовательного процесса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беседы с сотрудниками,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 помещений,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технических средств, оборудования, иных объектов, используемых для организации и ведения образовательной деятельности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mbria" pitchFamily="18" charset="0"/>
                        </a:rPr>
                        <a:t>в срок до…</a:t>
                      </a: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По согласованию с лицом, уполномоченным на проведение проверки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учебной, учебно-методической литературы и средств обеспечения образовательного процесса по реализуемым программам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устных пояснений у уполномоченных лиц образовательной организации и иных работников по вопросам, подлежащим проверке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6" marR="4513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0664655"/>
      </p:ext>
    </p:extLst>
  </p:cSld>
  <p:clrMapOvr>
    <a:masterClrMapping/>
  </p:clrMapOvr>
  <p:transition spd="med" advClick="0" advTm="10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latin typeface="Cambria" pitchFamily="18" charset="0"/>
              </a:rPr>
              <a:t>Оформление документов по результатам проверки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составление экспертного заключения,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-подписание акта сдачи-приемки выполненных работ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договору на проведение экспертизы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4098" name="Picture 2" descr="C:\Users\Germanova\Desktop\Due-Dili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15766"/>
            <a:ext cx="34563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4724"/>
      </p:ext>
    </p:extLst>
  </p:cSld>
  <p:clrMapOvr>
    <a:masterClrMapping/>
  </p:clrMapOvr>
  <p:transition spd="med" advClick="0" advTm="10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Cambria" pitchFamily="18" charset="0"/>
                <a:cs typeface="Times New Roman" panose="02020603050405020304" pitchFamily="18" charset="0"/>
              </a:rPr>
              <a:t>ГРУБЫЕ НАРУШЕНИЯ ПРИ ПРОВЕДЕНИИ ПРОВЕРКИ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40" y="1131888"/>
            <a:ext cx="5832810" cy="3598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1600" b="1" dirty="0">
                <a:latin typeface="Cambria" pitchFamily="18" charset="0"/>
                <a:cs typeface="Times New Roman" pitchFamily="18" charset="0"/>
              </a:rPr>
              <a:t>Федеральный закон от 26 декабря 2008 г. №294-ФЗ</a:t>
            </a:r>
            <a:endParaRPr lang="ru-RU" altLang="ru-RU" sz="1600" b="1" dirty="0">
              <a:latin typeface="Cambria" pitchFamily="18" charset="0"/>
            </a:endParaRPr>
          </a:p>
          <a:p>
            <a:pPr algn="just"/>
            <a:r>
              <a:rPr lang="ru-RU" altLang="ru-RU" sz="1600" dirty="0">
                <a:latin typeface="Cambria" pitchFamily="18" charset="0"/>
                <a:cs typeface="Times New Roman" pitchFamily="18" charset="0"/>
              </a:rPr>
              <a:t>	</a:t>
            </a:r>
            <a:r>
              <a:rPr lang="ru-RU" altLang="ru-RU" sz="1400" dirty="0">
                <a:latin typeface="Cambria" pitchFamily="18" charset="0"/>
                <a:cs typeface="Times New Roman" pitchFamily="18" charset="0"/>
              </a:rPr>
              <a:t>Нарушение сроков и времени проведения проверок</a:t>
            </a:r>
          </a:p>
          <a:p>
            <a:pPr algn="just"/>
            <a:r>
              <a:rPr lang="ru-RU" altLang="ru-RU" sz="1400" dirty="0">
                <a:latin typeface="Cambria" pitchFamily="18" charset="0"/>
                <a:cs typeface="Times New Roman" pitchFamily="18" charset="0"/>
              </a:rPr>
              <a:t>	Требование документов, не относящихся к предмету проверки, превышение установленных сроков проведения проверок</a:t>
            </a:r>
          </a:p>
          <a:p>
            <a:pPr algn="just"/>
            <a:r>
              <a:rPr lang="ru-RU" altLang="ru-RU" sz="1400" dirty="0">
                <a:latin typeface="Cambria" pitchFamily="18" charset="0"/>
                <a:cs typeface="Times New Roman" pitchFamily="18" charset="0"/>
              </a:rPr>
              <a:t>	Участие в проведении проверок экспертов, состоящих в гражданско-правовых и трудовых отношениях с юридическими лицами и индивидуальными предпринимателями, в отношении которых проводятся проверки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4098" name="Picture 2" descr="C:\Users\Germanova\Desktop\exp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50" y="2211700"/>
            <a:ext cx="2592360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01502"/>
      </p:ext>
    </p:extLst>
  </p:cSld>
  <p:clrMapOvr>
    <a:masterClrMapping/>
  </p:clrMapOvr>
  <p:transition spd="med" advClick="0" advTm="1000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550" y="123410"/>
            <a:ext cx="7312421" cy="576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latin typeface="Cambria" pitchFamily="18" charset="0"/>
              </a:rPr>
              <a:t>При проведении проверки должностные лица и эксперты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 не вправе:</a:t>
            </a:r>
            <a:endParaRPr lang="ru-RU" sz="18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550" y="928676"/>
            <a:ext cx="7526730" cy="3802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ts val="600"/>
              </a:spcBef>
            </a:pPr>
            <a:r>
              <a:rPr lang="ru-RU" sz="1600" b="1" dirty="0" smtClean="0">
                <a:latin typeface="Cambria" pitchFamily="18" charset="0"/>
              </a:rPr>
              <a:t>-     проверять выполнение обязательных требований, если они не относятся к полномочиям органа государственного контроля (надзора);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b="1" dirty="0" smtClean="0">
                <a:latin typeface="Cambria" pitchFamily="18" charset="0"/>
              </a:rPr>
              <a:t>осуществлять проверку в случае отсутствия при ее проведении руководителя или уполномоченного представителя;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b="1" dirty="0" smtClean="0">
                <a:latin typeface="Cambria" pitchFamily="18" charset="0"/>
              </a:rPr>
              <a:t>требовать представления документов, если они не являются объектами проверки , не относятся к предмету проверки, а также изымать оригиналы таких документов;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b="1" dirty="0" smtClean="0">
                <a:latin typeface="Cambria" pitchFamily="18" charset="0"/>
              </a:rPr>
              <a:t> распространять информацию, полученную в результате проведения проверки;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b="1" dirty="0" smtClean="0">
                <a:latin typeface="Cambria" pitchFamily="18" charset="0"/>
              </a:rPr>
              <a:t>нарушать установленные сроки проведения проверки.</a:t>
            </a:r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3588960"/>
      </p:ext>
    </p:extLst>
  </p:cSld>
  <p:clrMapOvr>
    <a:masterClrMapping/>
  </p:clrMapOvr>
  <p:transition spd="med" advClick="0" advTm="10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Cambria" pitchFamily="18" charset="0"/>
                <a:cs typeface="Times New Roman" panose="02020603050405020304" pitchFamily="18" charset="0"/>
              </a:rPr>
              <a:t>ОТВЕТСТВЕННОСТЬ ЭКСПЕРТОВ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" y="1106488"/>
            <a:ext cx="7417030" cy="37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95841"/>
      </p:ext>
    </p:extLst>
  </p:cSld>
  <p:clrMapOvr>
    <a:masterClrMapping/>
  </p:clrMapOvr>
  <p:transition spd="med" advClick="0" advTm="10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Cambria" pitchFamily="18" charset="0"/>
              </a:rPr>
              <a:t>Правовое </a:t>
            </a:r>
            <a:r>
              <a:rPr lang="ru-RU" sz="1600" dirty="0" smtClean="0">
                <a:latin typeface="Cambria" pitchFamily="18" charset="0"/>
              </a:rPr>
              <a:t>регулирование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 </a:t>
            </a:r>
            <a:r>
              <a:rPr lang="ru-RU" sz="1600" dirty="0">
                <a:latin typeface="Cambria" pitchFamily="18" charset="0"/>
              </a:rPr>
              <a:t>федерального государственного контроля (надзора</a:t>
            </a:r>
            <a:r>
              <a:rPr lang="ru-RU" sz="1600" dirty="0" smtClean="0">
                <a:latin typeface="Cambria" pitchFamily="18" charset="0"/>
              </a:rPr>
              <a:t>)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 </a:t>
            </a:r>
            <a:r>
              <a:rPr lang="ru-RU" sz="1600" dirty="0">
                <a:latin typeface="Cambria" pitchFamily="18" charset="0"/>
              </a:rPr>
              <a:t>в сфере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550" y="1131888"/>
            <a:ext cx="7056980" cy="3598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400" b="1" dirty="0" smtClean="0">
                <a:latin typeface="Cambria" pitchFamily="18" charset="0"/>
              </a:rPr>
              <a:t>постановление  </a:t>
            </a:r>
            <a:r>
              <a:rPr lang="ru-RU" sz="1400" b="1" dirty="0">
                <a:latin typeface="Cambria" pitchFamily="18" charset="0"/>
              </a:rPr>
              <a:t>Правительства  Российской Федерации от 10 июля </a:t>
            </a:r>
            <a:r>
              <a:rPr lang="ru-RU" sz="1400" b="1" dirty="0" smtClean="0">
                <a:latin typeface="Cambria" pitchFamily="18" charset="0"/>
              </a:rPr>
              <a:t>2014г.  № 636 </a:t>
            </a:r>
            <a:r>
              <a:rPr lang="ru-RU" sz="1400" b="1" dirty="0">
                <a:latin typeface="Cambria" pitchFamily="18" charset="0"/>
              </a:rPr>
              <a:t>«Об аттестации экспертов, привлекаемых органами, уполномоченными на осуществление государственного контроля (надзора), органами муниципального контроля, к проведению мероприятий по </a:t>
            </a:r>
            <a:r>
              <a:rPr lang="ru-RU" sz="1400" b="1" dirty="0" smtClean="0">
                <a:latin typeface="Cambria" pitchFamily="18" charset="0"/>
              </a:rPr>
              <a:t>контролю»</a:t>
            </a:r>
          </a:p>
          <a:p>
            <a:pPr algn="just"/>
            <a:r>
              <a:rPr lang="ru-RU" sz="1400" b="1" dirty="0">
                <a:latin typeface="Cambria" pitchFamily="18" charset="0"/>
              </a:rPr>
              <a:t>п</a:t>
            </a:r>
            <a:r>
              <a:rPr lang="ru-RU" sz="1400" b="1" dirty="0" smtClean="0">
                <a:latin typeface="Cambria" pitchFamily="18" charset="0"/>
              </a:rPr>
              <a:t>риказ </a:t>
            </a:r>
            <a:r>
              <a:rPr lang="ru-RU" sz="1400" b="1" dirty="0">
                <a:latin typeface="Cambria" pitchFamily="18" charset="0"/>
              </a:rPr>
              <a:t>Департамента образования г. Москвы от 28 сентября 2015 г. № 2105 "Об организации аттестации граждан, претендующих на получение аттестации эксперта в сфере образовании и экспертов в сфере образования, подлежащих переаттестации"</a:t>
            </a:r>
          </a:p>
          <a:p>
            <a:pPr algn="just"/>
            <a:r>
              <a:rPr lang="ru-RU" sz="1400" b="1" dirty="0" smtClean="0">
                <a:latin typeface="Cambria" pitchFamily="18" charset="0"/>
              </a:rPr>
              <a:t>Кодекс Российской Федерации об административных правонарушениях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              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Ст.  </a:t>
            </a:r>
            <a:r>
              <a:rPr lang="ru-RU" sz="1400" b="1" dirty="0" smtClean="0">
                <a:latin typeface="Cambria" pitchFamily="18" charset="0"/>
              </a:rPr>
              <a:t>19.26.  «Заведомо ложное заключение эксперта»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2035747"/>
      </p:ext>
    </p:extLst>
  </p:cSld>
  <p:clrMapOvr>
    <a:masterClrMapping/>
  </p:clrMapOvr>
  <p:transition spd="med" advClick="0" advTm="100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Cambria" pitchFamily="18" charset="0"/>
                <a:cs typeface="Times New Roman" panose="02020603050405020304" pitchFamily="18" charset="0"/>
              </a:rPr>
              <a:t>ОТВЕТСТВЕННОСТЬ ЭКСПЕРТОВ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915520"/>
            <a:ext cx="7921100" cy="410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24960"/>
      </p:ext>
    </p:extLst>
  </p:cSld>
  <p:clrMapOvr>
    <a:masterClrMapping/>
  </p:clrMapOvr>
  <p:transition spd="med" advClick="0" advTm="1000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5122" name="Picture 2" descr="C:\Users\Germanova\Desktop\7a94ef529d4373c7018c4beeaedb7fd2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4" y="1442649"/>
            <a:ext cx="2592360" cy="27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87780" y="1279089"/>
            <a:ext cx="5544770" cy="34732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857A5"/>
                </a:solidFill>
                <a:latin typeface="Cambria" pitchFamily="18" charset="0"/>
              </a:rPr>
              <a:t>Формирование и становление </a:t>
            </a:r>
            <a:r>
              <a:rPr lang="ru-RU" b="1" dirty="0" smtClean="0">
                <a:solidFill>
                  <a:srgbClr val="2857A5"/>
                </a:solidFill>
                <a:latin typeface="Cambria" pitchFamily="18" charset="0"/>
              </a:rPr>
              <a:t>эксперта - </a:t>
            </a:r>
            <a:endParaRPr lang="ru-RU" b="1" dirty="0">
              <a:solidFill>
                <a:srgbClr val="2857A5"/>
              </a:solidFill>
              <a:latin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2857A5"/>
                </a:solidFill>
                <a:latin typeface="Cambria" pitchFamily="18" charset="0"/>
              </a:rPr>
              <a:t>процесс длительный;</a:t>
            </a:r>
          </a:p>
          <a:p>
            <a:pPr algn="just"/>
            <a:endParaRPr lang="ru-RU" b="1" dirty="0" smtClean="0">
              <a:solidFill>
                <a:srgbClr val="2857A5"/>
              </a:solidFill>
              <a:latin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2857A5"/>
                </a:solidFill>
                <a:latin typeface="Cambria" pitchFamily="18" charset="0"/>
              </a:rPr>
              <a:t>результат </a:t>
            </a:r>
            <a:r>
              <a:rPr lang="ru-RU" b="1" dirty="0">
                <a:solidFill>
                  <a:srgbClr val="2857A5"/>
                </a:solidFill>
                <a:latin typeface="Cambria" pitchFamily="18" charset="0"/>
              </a:rPr>
              <a:t>этого процесса – высококвалифицированный </a:t>
            </a:r>
            <a:r>
              <a:rPr lang="ru-RU" b="1" dirty="0" smtClean="0">
                <a:solidFill>
                  <a:srgbClr val="2857A5"/>
                </a:solidFill>
                <a:latin typeface="Cambria" pitchFamily="18" charset="0"/>
              </a:rPr>
              <a:t>профессионал, имеющий </a:t>
            </a:r>
            <a:r>
              <a:rPr lang="ru-RU" b="1" dirty="0">
                <a:solidFill>
                  <a:srgbClr val="2857A5"/>
                </a:solidFill>
                <a:latin typeface="Cambria" pitchFamily="18" charset="0"/>
              </a:rPr>
              <a:t>опыт применения знаний в стандартных и нестандартных ситуациях</a:t>
            </a:r>
          </a:p>
          <a:p>
            <a:endParaRPr lang="ru-RU" b="1" dirty="0" smtClean="0">
              <a:solidFill>
                <a:srgbClr val="2857A5"/>
              </a:solidFill>
              <a:latin typeface="Cambria" pitchFamily="18" charset="0"/>
            </a:endParaRPr>
          </a:p>
          <a:p>
            <a:pPr algn="ctr"/>
            <a:r>
              <a:rPr lang="ru-RU" b="1" dirty="0">
                <a:solidFill>
                  <a:srgbClr val="2857A5"/>
                </a:solidFill>
                <a:latin typeface="Cambria" pitchFamily="18" charset="0"/>
              </a:rPr>
              <a:t>«Экспертом работать легко, </a:t>
            </a:r>
          </a:p>
          <a:p>
            <a:pPr algn="ctr"/>
            <a:r>
              <a:rPr lang="ru-RU" b="1" dirty="0">
                <a:solidFill>
                  <a:srgbClr val="2857A5"/>
                </a:solidFill>
                <a:latin typeface="Cambria" pitchFamily="18" charset="0"/>
              </a:rPr>
              <a:t>если не мешают посторонние»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065877"/>
      </p:ext>
    </p:extLst>
  </p:cSld>
  <p:clrMapOvr>
    <a:masterClrMapping/>
  </p:clrMapOvr>
  <p:transition spd="med" advClick="0" advTm="10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691600" y="1131888"/>
            <a:ext cx="6484026" cy="2592022"/>
          </a:xfrm>
        </p:spPr>
        <p:txBody>
          <a:bodyPr/>
          <a:lstStyle/>
          <a:p>
            <a:pPr lvl="1"/>
            <a:r>
              <a:rPr lang="ru-RU" sz="4400" cap="none" dirty="0" smtClean="0"/>
              <a:t>Спасибо за внимание!</a:t>
            </a:r>
            <a:endParaRPr lang="ru-RU" sz="4400" cap="none" dirty="0"/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 Государственный контроль (надзор) в системе образования 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6" name="Picture 2" descr="C:\Users\Germanova\Desktop\novyj_zakon_ob_obrazovanii_2017_goda-e1478063424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40" y="1707631"/>
            <a:ext cx="1872259" cy="19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69188"/>
            <a:ext cx="6234554" cy="378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477373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Cambria" pitchFamily="18" charset="0"/>
              </a:rPr>
              <a:t>Государственный контроль (надзор) в системе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0" y="1131888"/>
            <a:ext cx="547276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Germanova\Desktop\890888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40" y="1851650"/>
            <a:ext cx="2448340" cy="23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78346"/>
      </p:ext>
    </p:extLst>
  </p:cSld>
  <p:clrMapOvr>
    <a:masterClrMapping/>
  </p:clrMapOvr>
  <p:transition spd="med" advClick="0" advTm="10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 Государственный контроль (надзор) в системе образования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18" y="1131888"/>
            <a:ext cx="6401101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4278059"/>
      </p:ext>
    </p:extLst>
  </p:cSld>
  <p:clrMapOvr>
    <a:masterClrMapping/>
  </p:clrMapOvr>
  <p:transition spd="med" advClick="0" advTm="10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 smtClean="0">
                <a:latin typeface="Cambria" pitchFamily="18" charset="0"/>
              </a:rPr>
              <a:t>Общая информация </a:t>
            </a:r>
            <a:r>
              <a:rPr lang="ru-RU" sz="1800" dirty="0">
                <a:latin typeface="Cambria" pitchFamily="18" charset="0"/>
              </a:rPr>
              <a:t>о предстоящей проверке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550" y="915520"/>
            <a:ext cx="6844076" cy="4104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Анализ полученного распоряжения на проведение проверки :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проверка </a:t>
            </a:r>
            <a:r>
              <a:rPr lang="ru-RU" sz="1400" b="1" dirty="0">
                <a:latin typeface="Cambria" pitchFamily="18" charset="0"/>
              </a:rPr>
              <a:t>плановая/ внеплановая</a:t>
            </a:r>
            <a:r>
              <a:rPr lang="ru-RU" sz="1400" b="1" dirty="0" smtClean="0">
                <a:latin typeface="Cambria" pitchFamily="18" charset="0"/>
              </a:rPr>
              <a:t>,                выездная/документарная</a:t>
            </a:r>
            <a:r>
              <a:rPr lang="ru-RU" sz="1400" b="1" dirty="0">
                <a:latin typeface="Cambria" pitchFamily="18" charset="0"/>
              </a:rPr>
              <a:t>, 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тип </a:t>
            </a:r>
            <a:r>
              <a:rPr lang="ru-RU" sz="1400" b="1" dirty="0">
                <a:latin typeface="Cambria" pitchFamily="18" charset="0"/>
              </a:rPr>
              <a:t>образовательной организации, </a:t>
            </a:r>
            <a:r>
              <a:rPr lang="ru-RU" sz="1400" b="1" dirty="0" smtClean="0">
                <a:latin typeface="Cambria" pitchFamily="18" charset="0"/>
              </a:rPr>
              <a:t>в </a:t>
            </a:r>
            <a:r>
              <a:rPr lang="ru-RU" sz="1400" b="1" dirty="0">
                <a:latin typeface="Cambria" pitchFamily="18" charset="0"/>
              </a:rPr>
              <a:t>отношении которой </a:t>
            </a:r>
            <a:r>
              <a:rPr lang="ru-RU" sz="1400" b="1" dirty="0" smtClean="0">
                <a:latin typeface="Cambria" pitchFamily="18" charset="0"/>
              </a:rPr>
              <a:t>      проводится </a:t>
            </a:r>
            <a:r>
              <a:rPr lang="ru-RU" sz="1400" b="1" dirty="0">
                <a:latin typeface="Cambria" pitchFamily="18" charset="0"/>
              </a:rPr>
              <a:t>проверка </a:t>
            </a:r>
            <a:r>
              <a:rPr lang="ru-RU" sz="1400" b="1" dirty="0" smtClean="0">
                <a:latin typeface="Cambria" pitchFamily="18" charset="0"/>
              </a:rPr>
              <a:t>(общее образование, профессиональное образование, дополнительное образование),</a:t>
            </a:r>
            <a:endParaRPr lang="ru-RU" sz="1400" b="1" dirty="0">
              <a:latin typeface="Cambria" pitchFamily="18" charset="0"/>
            </a:endParaRPr>
          </a:p>
          <a:p>
            <a:pPr algn="just"/>
            <a:r>
              <a:rPr lang="ru-RU" sz="1400" b="1" dirty="0" smtClean="0">
                <a:latin typeface="Cambria" pitchFamily="18" charset="0"/>
              </a:rPr>
              <a:t>-     цель </a:t>
            </a:r>
            <a:r>
              <a:rPr lang="ru-RU" sz="1400" b="1" dirty="0">
                <a:latin typeface="Cambria" pitchFamily="18" charset="0"/>
              </a:rPr>
              <a:t>проведения </a:t>
            </a:r>
            <a:r>
              <a:rPr lang="ru-RU" sz="1400" b="1" dirty="0" smtClean="0">
                <a:latin typeface="Cambria" pitchFamily="18" charset="0"/>
              </a:rPr>
              <a:t>проверки,                           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задачи </a:t>
            </a:r>
            <a:r>
              <a:rPr lang="ru-RU" sz="1400" b="1" dirty="0">
                <a:latin typeface="Cambria" pitchFamily="18" charset="0"/>
              </a:rPr>
              <a:t>проверки</a:t>
            </a:r>
            <a:r>
              <a:rPr lang="ru-RU" sz="1400" b="1" dirty="0" smtClean="0">
                <a:latin typeface="Cambria" pitchFamily="18" charset="0"/>
              </a:rPr>
              <a:t>, предмет проверки,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сроки </a:t>
            </a:r>
            <a:r>
              <a:rPr lang="ru-RU" sz="1400" b="1" dirty="0">
                <a:latin typeface="Cambria" pitchFamily="18" charset="0"/>
              </a:rPr>
              <a:t>проведения проверки,</a:t>
            </a:r>
          </a:p>
          <a:p>
            <a:pPr marL="285750" indent="-285750" algn="just">
              <a:buFontTx/>
              <a:buChar char="-"/>
            </a:pPr>
            <a:endParaRPr lang="ru-RU" sz="1400" b="1" dirty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1026" name="Picture 2" descr="C:\Users\Germanova\Desktop\210352_html_2ee6a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90" y="3003810"/>
            <a:ext cx="2703776" cy="17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73003"/>
      </p:ext>
    </p:extLst>
  </p:cSld>
  <p:clrMapOvr>
    <a:masterClrMapping/>
  </p:clrMapOvr>
  <p:transition spd="med" advClick="0" advTm="10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latin typeface="Cambria" pitchFamily="18" charset="0"/>
              </a:rPr>
              <a:t>Общая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Cambria" pitchFamily="18" charset="0"/>
              </a:rPr>
              <a:t>информация</a:t>
            </a:r>
            <a:r>
              <a:rPr lang="ru-RU" sz="1800" dirty="0" smtClean="0"/>
              <a:t> </a:t>
            </a:r>
            <a:r>
              <a:rPr lang="ru-RU" sz="1800" dirty="0">
                <a:latin typeface="Cambria" pitchFamily="18" charset="0"/>
              </a:rPr>
              <a:t>о предстоящей проверке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059540"/>
            <a:ext cx="5472608" cy="3528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правовые основания проведения проверки (перечень нормативных правовых актов),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>
                <a:latin typeface="Cambria" pitchFamily="18" charset="0"/>
              </a:rPr>
              <a:t>о</a:t>
            </a:r>
            <a:r>
              <a:rPr lang="ru-RU" sz="1400" b="1" dirty="0" smtClean="0">
                <a:latin typeface="Cambria" pitchFamily="18" charset="0"/>
              </a:rPr>
              <a:t>бязательные требования, подлежащие  проверке (перечень </a:t>
            </a:r>
            <a:r>
              <a:rPr lang="ru-RU" sz="1400" b="1" dirty="0">
                <a:latin typeface="Cambria" pitchFamily="18" charset="0"/>
              </a:rPr>
              <a:t>нормативных правовых </a:t>
            </a:r>
            <a:r>
              <a:rPr lang="ru-RU" sz="1400" b="1" dirty="0" smtClean="0">
                <a:latin typeface="Cambria" pitchFamily="18" charset="0"/>
              </a:rPr>
              <a:t>актов, </a:t>
            </a:r>
            <a:r>
              <a:rPr lang="ru-RU" sz="1400" b="1" dirty="0">
                <a:latin typeface="Cambria" pitchFamily="18" charset="0"/>
              </a:rPr>
              <a:t>содержащих обязательные требования, оценка соблюдения которых является предметом государственного контроля (надзора)</a:t>
            </a:r>
            <a:endParaRPr lang="ru-RU" sz="1400" b="1" dirty="0" smtClean="0">
              <a:latin typeface="Cambria" pitchFamily="18" charset="0"/>
            </a:endParaRPr>
          </a:p>
          <a:p>
            <a:pPr algn="just"/>
            <a:r>
              <a:rPr lang="ru-RU" sz="1400" b="1" dirty="0" smtClean="0">
                <a:latin typeface="Cambria" pitchFamily="18" charset="0"/>
              </a:rPr>
              <a:t>- </a:t>
            </a:r>
            <a:r>
              <a:rPr lang="ru-RU" sz="1400" b="1" dirty="0">
                <a:latin typeface="Cambria" pitchFamily="18" charset="0"/>
              </a:rPr>
              <a:t>перечень </a:t>
            </a:r>
            <a:r>
              <a:rPr lang="ru-RU" sz="1400" b="1" dirty="0" smtClean="0">
                <a:latin typeface="Cambria" pitchFamily="18" charset="0"/>
              </a:rPr>
              <a:t>мероприятий по контролю, необходимые для достижения целей и задач проведения проверки,</a:t>
            </a:r>
            <a:endParaRPr lang="ru-RU" sz="1400" b="1" dirty="0">
              <a:latin typeface="Cambria" pitchFamily="18" charset="0"/>
            </a:endParaRPr>
          </a:p>
          <a:p>
            <a:pPr algn="just"/>
            <a:r>
              <a:rPr lang="ru-RU" sz="1400" b="1" dirty="0">
                <a:latin typeface="Cambria" pitchFamily="18" charset="0"/>
              </a:rPr>
              <a:t>- перечень документов</a:t>
            </a:r>
            <a:r>
              <a:rPr lang="ru-RU" sz="1400" b="1" dirty="0" smtClean="0">
                <a:latin typeface="Cambria" pitchFamily="18" charset="0"/>
              </a:rPr>
              <a:t>, представление которых </a:t>
            </a:r>
            <a:r>
              <a:rPr lang="ru-RU" sz="1400" b="1" dirty="0">
                <a:latin typeface="Cambria" pitchFamily="18" charset="0"/>
              </a:rPr>
              <a:t>необходимо для достижения целей и задач проведения проверки.</a:t>
            </a:r>
          </a:p>
          <a:p>
            <a:pPr algn="just"/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2052" name="Picture 4" descr="C:\Users\Germanova\Desktop\851781_buhgalter-k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630"/>
            <a:ext cx="26642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40090"/>
      </p:ext>
    </p:extLst>
  </p:cSld>
  <p:clrMapOvr>
    <a:masterClrMapping/>
  </p:clrMapOvr>
  <p:transition spd="med" advClick="0"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Проведение проверки осуществляют</a:t>
            </a:r>
            <a:endParaRPr lang="ru-RU" dirty="0">
              <a:latin typeface="Cambr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21174"/>
              </p:ext>
            </p:extLst>
          </p:nvPr>
        </p:nvGraphicFramePr>
        <p:xfrm>
          <a:off x="1331550" y="1131888"/>
          <a:ext cx="6844076" cy="3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196745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Проведение </a:t>
            </a:r>
            <a:r>
              <a:rPr lang="ru-RU" dirty="0">
                <a:latin typeface="Cambria" pitchFamily="18" charset="0"/>
              </a:rPr>
              <a:t>проверки осуществляют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/>
              <a:t>   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   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Должностное лицо, уполномоченное на проведение проверки 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–  сотрудник Управления государственного надзора и контроля в сфере образования Департамента образования города Москвы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Действия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эксперта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при проведении проверки должны быть 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согласованы и одобрены </a:t>
            </a:r>
            <a:r>
              <a:rPr lang="ru-RU" sz="1400" b="1" dirty="0">
                <a:latin typeface="Cambria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должностным лицом, уполномоченным 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на проведение 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проверки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	По поручению должностного лица, уполномоченного 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на проведение 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проверки, взаимодействие с экспертом </a:t>
            </a: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также 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может осуществлять сотрудник Московского центра качества образования</a:t>
            </a:r>
            <a:endParaRPr lang="ru-RU" sz="1600" b="1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1893833"/>
      </p:ext>
    </p:extLst>
  </p:cSld>
  <p:clrMapOvr>
    <a:masterClrMapping/>
  </p:clrMapOvr>
  <p:transition spd="med" advClick="0" advTm="10000">
    <p:pull/>
  </p:transition>
</p:sld>
</file>

<file path=ppt/theme/theme1.xml><?xml version="1.0" encoding="utf-8"?>
<a:theme xmlns:a="http://schemas.openxmlformats.org/drawingml/2006/main" name="s_style_mcko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1082</Words>
  <Application>Microsoft Office PowerPoint</Application>
  <PresentationFormat>Экран (16:9)</PresentationFormat>
  <Paragraphs>203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s_style_mcko</vt:lpstr>
      <vt:lpstr>Презентация PowerPoint</vt:lpstr>
      <vt:lpstr>Правовое регулирование  федерального государственного контроля (надзора)  в сфере образования </vt:lpstr>
      <vt:lpstr> Государственный контроль (надзор) в системе образования </vt:lpstr>
      <vt:lpstr>Государственный контроль (надзор) в системе образования </vt:lpstr>
      <vt:lpstr> Государственный контроль (надзор) в системе образования </vt:lpstr>
      <vt:lpstr>Общая информация о предстоящей проверке</vt:lpstr>
      <vt:lpstr>Общая информация о предстоящей проверке</vt:lpstr>
      <vt:lpstr>Проведение проверки осуществляют</vt:lpstr>
      <vt:lpstr>Проведение проверки осуществляют</vt:lpstr>
      <vt:lpstr>Этап подготовки к экспертизе</vt:lpstr>
      <vt:lpstr> Проведение экспертизы ( на примере ФГН) </vt:lpstr>
      <vt:lpstr> Проведение экспертизы ( на примере ФГН) </vt:lpstr>
      <vt:lpstr> Проведение экспертизы ( на примере ФГН) </vt:lpstr>
      <vt:lpstr> Проведение экспертизы ( на примере ФГН) </vt:lpstr>
      <vt:lpstr> Проведение экспертизы ( на примере ФГН) </vt:lpstr>
      <vt:lpstr>Оформление документов по результатам проверки</vt:lpstr>
      <vt:lpstr>ГРУБЫЕ НАРУШЕНИЯ ПРИ ПРОВЕДЕНИИ ПРОВЕРКИ</vt:lpstr>
      <vt:lpstr>При проведении проверки должностные лица и эксперты   не вправе:</vt:lpstr>
      <vt:lpstr>ОТВЕТСТВЕННОСТЬ ЭКСПЕРТОВ</vt:lpstr>
      <vt:lpstr>ОТВЕТСТВЕННОСТЬ ЭКСПЕРТОВ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baydov_sv</dc:creator>
  <cp:lastModifiedBy>1</cp:lastModifiedBy>
  <cp:revision>1011</cp:revision>
  <cp:lastPrinted>2016-08-23T13:47:14Z</cp:lastPrinted>
  <dcterms:created xsi:type="dcterms:W3CDTF">2014-06-10T07:34:58Z</dcterms:created>
  <dcterms:modified xsi:type="dcterms:W3CDTF">2017-05-16T05:54:49Z</dcterms:modified>
</cp:coreProperties>
</file>